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1" r:id="rId5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381827" y="3474105"/>
            <a:ext cx="5685183" cy="2308324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Discussion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94466" y="5910326"/>
            <a:ext cx="878938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u="sng" dirty="0">
                <a:solidFill>
                  <a:schemeClr val="accent6"/>
                </a:solidFill>
                <a:sym typeface="Wingdings" panose="05000000000000000000" pitchFamily="2" charset="2"/>
              </a:rPr>
              <a:t>…</a:t>
            </a:r>
          </a:p>
          <a:p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244574"/>
            <a:ext cx="3019333" cy="1097281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Educational</a:t>
            </a:r>
            <a:br>
              <a:rPr lang="en-US" sz="1800" dirty="0"/>
            </a:br>
            <a:endParaRPr lang="en-US" sz="1800" b="1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61864" y="238249"/>
            <a:ext cx="310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8366" y="912155"/>
            <a:ext cx="2229012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Authenticity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Two versions of yourself have competing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Do you think you should look after your future self?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Write a letter from your future self to your present self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Failure is a good 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5E5A3F-1DB4-40FE-9B91-AF555BACF8CE}"/>
              </a:ext>
            </a:extLst>
          </p:cNvPr>
          <p:cNvSpPr txBox="1"/>
          <p:nvPr/>
        </p:nvSpPr>
        <p:spPr>
          <a:xfrm>
            <a:off x="7592212" y="4644943"/>
            <a:ext cx="4240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Look for the first opportunity to recommit to your goal</a:t>
            </a:r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227D4F-59C1-43A5-9EB4-8D525263F4D7}"/>
              </a:ext>
            </a:extLst>
          </p:cNvPr>
          <p:cNvSpPr txBox="1"/>
          <p:nvPr/>
        </p:nvSpPr>
        <p:spPr>
          <a:xfrm>
            <a:off x="2342880" y="2775307"/>
            <a:ext cx="449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 extra hour of sleep makes you more resilient</a:t>
            </a:r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9D6157-D078-479C-B94C-48A5CAF39B76}"/>
              </a:ext>
            </a:extLst>
          </p:cNvPr>
          <p:cNvSpPr txBox="1"/>
          <p:nvPr/>
        </p:nvSpPr>
        <p:spPr>
          <a:xfrm rot="20377036">
            <a:off x="3601439" y="5401318"/>
            <a:ext cx="401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Use your breath as a source of stability</a:t>
            </a:r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591BFF-36DA-44DA-AA86-42D09CAD2790}"/>
              </a:ext>
            </a:extLst>
          </p:cNvPr>
          <p:cNvSpPr txBox="1"/>
          <p:nvPr/>
        </p:nvSpPr>
        <p:spPr>
          <a:xfrm rot="924185">
            <a:off x="6439323" y="4167875"/>
            <a:ext cx="420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How do you deal with failure</a:t>
            </a:r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8D688A-64E5-4CF9-A237-2D72BEEA05E0}"/>
              </a:ext>
            </a:extLst>
          </p:cNvPr>
          <p:cNvSpPr txBox="1"/>
          <p:nvPr/>
        </p:nvSpPr>
        <p:spPr>
          <a:xfrm>
            <a:off x="2368646" y="3885513"/>
            <a:ext cx="50168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 a willpower failure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1.Be mindful of what you are thinking and feeling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2.Common Humanity (We feel that we are broken)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3.Encouragement over criticism</a:t>
            </a:r>
          </a:p>
          <a:p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30" name="Picture 10" descr="How to surf the urge - YouTube">
            <a:extLst>
              <a:ext uri="{FF2B5EF4-FFF2-40B4-BE49-F238E27FC236}">
                <a16:creationId xmlns:a16="http://schemas.microsoft.com/office/drawing/2014/main" id="{6617E32E-7DDC-4A43-BD72-9C288C6D8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751" y="310612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2" descr="How Long Can You Hold Your Breath? Longer Than You Think! | Everyday  Einstein">
            <a:extLst>
              <a:ext uri="{FF2B5EF4-FFF2-40B4-BE49-F238E27FC236}">
                <a16:creationId xmlns:a16="http://schemas.microsoft.com/office/drawing/2014/main" id="{FD108C0A-C0F2-4E3D-B1E5-67DAB7E16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702" y="62113"/>
            <a:ext cx="3674032" cy="275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0AAF9D3-EA50-4DB6-ABFE-B899499C7259}"/>
              </a:ext>
            </a:extLst>
          </p:cNvPr>
          <p:cNvSpPr txBox="1"/>
          <p:nvPr/>
        </p:nvSpPr>
        <p:spPr>
          <a:xfrm>
            <a:off x="9494989" y="5182148"/>
            <a:ext cx="10374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7030A0"/>
                </a:solidFill>
              </a:rPr>
              <a:t>Um</a:t>
            </a:r>
            <a:endParaRPr lang="id-ID" sz="4400" dirty="0">
              <a:solidFill>
                <a:srgbClr val="7030A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235CB2-D623-4E36-9E8A-05BE0AB7AAA2}"/>
              </a:ext>
            </a:extLst>
          </p:cNvPr>
          <p:cNvSpPr txBox="1"/>
          <p:nvPr/>
        </p:nvSpPr>
        <p:spPr>
          <a:xfrm>
            <a:off x="8369573" y="5725731"/>
            <a:ext cx="3288323" cy="36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Knowing this lets you listen for it</a:t>
            </a:r>
            <a:endParaRPr lang="id-ID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What is a task that challenges your willpower ____________________________________________________________________________________________?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2. What is something that you don’t want to do? ___________________________________________________________________________________________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3. How can you sleep more?(Meditation) ___________________________________________________________________________________________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 When we are beating ourselves up we are more likely to drop the ball again with the things that we should be doing ___________________________________________________________________________________________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5. What advice would you give someone who suffered a setback?</a:t>
            </a:r>
          </a:p>
          <a:p>
            <a:r>
              <a:rPr lang="en-US" sz="1400" dirty="0"/>
              <a:t>___________________________________________________________________________________________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6. What questions would you like to ask your future self ___________________________________________________________________________________________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7. Can you imagine yourself grocery shopping in the future ___________________________________________________________________________________________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8. What is an excuse that you have made in the past / How close are you to your goal? ____________________________________________________________________________________________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Advanced Question Words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474" y="5782298"/>
            <a:ext cx="11406433" cy="369332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Stress tolerance – the ability to stay put when things get uncomfortable</a:t>
            </a:r>
          </a:p>
        </p:txBody>
      </p:sp>
      <p:sp>
        <p:nvSpPr>
          <p:cNvPr id="17" name="TextBox 16"/>
          <p:cNvSpPr txBox="1"/>
          <p:nvPr/>
        </p:nvSpPr>
        <p:spPr>
          <a:xfrm rot="1967102">
            <a:off x="8657338" y="3245588"/>
            <a:ext cx="2634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Sleep intervention?</a:t>
            </a:r>
          </a:p>
        </p:txBody>
      </p:sp>
      <p:sp>
        <p:nvSpPr>
          <p:cNvPr id="18" name="TextBox 17"/>
          <p:cNvSpPr txBox="1"/>
          <p:nvPr/>
        </p:nvSpPr>
        <p:spPr>
          <a:xfrm rot="21227008">
            <a:off x="9331347" y="4911394"/>
            <a:ext cx="2485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Falling off the wagon</a:t>
            </a:r>
          </a:p>
        </p:txBody>
      </p:sp>
      <p:sp>
        <p:nvSpPr>
          <p:cNvPr id="20" name="TextBox 19"/>
          <p:cNvSpPr txBox="1"/>
          <p:nvPr/>
        </p:nvSpPr>
        <p:spPr>
          <a:xfrm rot="1887042">
            <a:off x="10360300" y="5822979"/>
            <a:ext cx="272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failure</a:t>
            </a:r>
          </a:p>
        </p:txBody>
      </p:sp>
      <p:sp>
        <p:nvSpPr>
          <p:cNvPr id="21" name="TextBox 20"/>
          <p:cNvSpPr txBox="1"/>
          <p:nvPr/>
        </p:nvSpPr>
        <p:spPr>
          <a:xfrm rot="20396807">
            <a:off x="9648406" y="2200807"/>
            <a:ext cx="2616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Shape behaviour</a:t>
            </a:r>
          </a:p>
        </p:txBody>
      </p:sp>
      <p:sp>
        <p:nvSpPr>
          <p:cNvPr id="22" name="TextBox 21"/>
          <p:cNvSpPr txBox="1"/>
          <p:nvPr/>
        </p:nvSpPr>
        <p:spPr>
          <a:xfrm rot="21448444">
            <a:off x="10899392" y="3466475"/>
            <a:ext cx="92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goal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26" name="TextBox 25"/>
          <p:cNvSpPr txBox="1"/>
          <p:nvPr/>
        </p:nvSpPr>
        <p:spPr>
          <a:xfrm rot="479407">
            <a:off x="10177508" y="1288895"/>
            <a:ext cx="1979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Decisions</a:t>
            </a:r>
          </a:p>
        </p:txBody>
      </p:sp>
      <p:sp>
        <p:nvSpPr>
          <p:cNvPr id="23" name="TextBox 22"/>
          <p:cNvSpPr txBox="1"/>
          <p:nvPr/>
        </p:nvSpPr>
        <p:spPr>
          <a:xfrm rot="479407">
            <a:off x="9110928" y="1429490"/>
            <a:ext cx="281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Mindset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874906-1F51-4084-8E8A-D7F8BC4B5D2C}"/>
              </a:ext>
            </a:extLst>
          </p:cNvPr>
          <p:cNvSpPr txBox="1"/>
          <p:nvPr/>
        </p:nvSpPr>
        <p:spPr>
          <a:xfrm>
            <a:off x="8850843" y="3498547"/>
            <a:ext cx="2091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.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0DA4E7-21C3-45E2-9598-20719EEF8D8E}"/>
              </a:ext>
            </a:extLst>
          </p:cNvPr>
          <p:cNvSpPr txBox="1"/>
          <p:nvPr/>
        </p:nvSpPr>
        <p:spPr>
          <a:xfrm>
            <a:off x="9208422" y="1855257"/>
            <a:ext cx="2091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Immediate gratification</a:t>
            </a:r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1E03E1C-4679-41F5-9025-49958C8D29F5}"/>
              </a:ext>
            </a:extLst>
          </p:cNvPr>
          <p:cNvSpPr txBox="1"/>
          <p:nvPr/>
        </p:nvSpPr>
        <p:spPr>
          <a:xfrm>
            <a:off x="8727042" y="4163372"/>
            <a:ext cx="2923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Surfing the urge – knowing you can overcome an obstacle</a:t>
            </a:r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2AEBB6-78FC-4CE6-9BAB-3AED095E0F40}"/>
              </a:ext>
            </a:extLst>
          </p:cNvPr>
          <p:cNvSpPr txBox="1"/>
          <p:nvPr/>
        </p:nvSpPr>
        <p:spPr>
          <a:xfrm>
            <a:off x="8951306" y="3617283"/>
            <a:ext cx="1302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Craving</a:t>
            </a:r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6282CA-F256-48B7-9C78-2E5C068D6C2D}"/>
              </a:ext>
            </a:extLst>
          </p:cNvPr>
          <p:cNvSpPr txBox="1"/>
          <p:nvPr/>
        </p:nvSpPr>
        <p:spPr>
          <a:xfrm>
            <a:off x="10383715" y="2796988"/>
            <a:ext cx="144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Ruminating?</a:t>
            </a:r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F7C9EF-CCCF-4184-946E-40C94424D87D}"/>
              </a:ext>
            </a:extLst>
          </p:cNvPr>
          <p:cNvSpPr txBox="1"/>
          <p:nvPr/>
        </p:nvSpPr>
        <p:spPr>
          <a:xfrm>
            <a:off x="8850843" y="5437564"/>
            <a:ext cx="262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pessimism</a:t>
            </a:r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170" name="Picture 2" descr="Does Willpower Lead to Success? - The Governance Coach">
            <a:extLst>
              <a:ext uri="{FF2B5EF4-FFF2-40B4-BE49-F238E27FC236}">
                <a16:creationId xmlns:a16="http://schemas.microsoft.com/office/drawing/2014/main" id="{5BC94AB1-4CC6-4EAB-9228-E1DEA250A3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513" y="189451"/>
            <a:ext cx="1298020" cy="47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indfulness Meditation Can Help Relieve Anxiety And Depression : Shots -  Health News : NPR">
            <a:extLst>
              <a:ext uri="{FF2B5EF4-FFF2-40B4-BE49-F238E27FC236}">
                <a16:creationId xmlns:a16="http://schemas.microsoft.com/office/drawing/2014/main" id="{774BA1D8-4A8C-4074-8176-B9F11D0DE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251" y="490406"/>
            <a:ext cx="1545497" cy="86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Want to sleep like a baby during the coronavirus crisis? Here are 10 ways  to do it">
            <a:extLst>
              <a:ext uri="{FF2B5EF4-FFF2-40B4-BE49-F238E27FC236}">
                <a16:creationId xmlns:a16="http://schemas.microsoft.com/office/drawing/2014/main" id="{13ACD71F-EDEA-4814-9E9E-72AFD9D8D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417" y="1457438"/>
            <a:ext cx="1155331" cy="86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ow Much Exercise Does a Body Need? | Discover Magazine">
            <a:extLst>
              <a:ext uri="{FF2B5EF4-FFF2-40B4-BE49-F238E27FC236}">
                <a16:creationId xmlns:a16="http://schemas.microsoft.com/office/drawing/2014/main" id="{7F8AC4B6-F43C-4664-B7C4-A04DD1C88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251" y="2403698"/>
            <a:ext cx="1234622" cy="82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The right plant-based diet for you - Harvard Health">
            <a:extLst>
              <a:ext uri="{FF2B5EF4-FFF2-40B4-BE49-F238E27FC236}">
                <a16:creationId xmlns:a16="http://schemas.microsoft.com/office/drawing/2014/main" id="{24368BB4-4820-455F-A153-17B38308E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559" y="236584"/>
            <a:ext cx="1145176" cy="99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9D6FD5-5200-407D-B63B-2FDA917DA4C6}"/>
              </a:ext>
            </a:extLst>
          </p:cNvPr>
          <p:cNvSpPr txBox="1"/>
          <p:nvPr/>
        </p:nvSpPr>
        <p:spPr>
          <a:xfrm>
            <a:off x="942402" y="711464"/>
            <a:ext cx="2236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Intervention</a:t>
            </a:r>
            <a:endParaRPr lang="id-ID" dirty="0"/>
          </a:p>
        </p:txBody>
      </p:sp>
      <p:pic>
        <p:nvPicPr>
          <p:cNvPr id="6150" name="Picture 6" descr="Self control is overrated. Willpower is too. - Vox">
            <a:extLst>
              <a:ext uri="{FF2B5EF4-FFF2-40B4-BE49-F238E27FC236}">
                <a16:creationId xmlns:a16="http://schemas.microsoft.com/office/drawing/2014/main" id="{603A6996-1E53-44AE-ACF9-8D91458E6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560" y="236584"/>
            <a:ext cx="5314058" cy="354270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6D3127-C3FA-4FB0-9660-BF4EB8CFE1A2}"/>
              </a:ext>
            </a:extLst>
          </p:cNvPr>
          <p:cNvSpPr txBox="1"/>
          <p:nvPr/>
        </p:nvSpPr>
        <p:spPr>
          <a:xfrm rot="18287992">
            <a:off x="6437340" y="1241798"/>
            <a:ext cx="3249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Willpower failure</a:t>
            </a:r>
            <a:endParaRPr lang="id-ID" dirty="0"/>
          </a:p>
        </p:txBody>
      </p:sp>
      <p:pic>
        <p:nvPicPr>
          <p:cNvPr id="6152" name="Picture 8" descr="Idiom: let someone off the hook - YouTube">
            <a:extLst>
              <a:ext uri="{FF2B5EF4-FFF2-40B4-BE49-F238E27FC236}">
                <a16:creationId xmlns:a16="http://schemas.microsoft.com/office/drawing/2014/main" id="{4E9A6417-A4C5-49DA-9049-274BE8F4E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0468" y="2588364"/>
            <a:ext cx="913924" cy="68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3EFD5AB-1B61-488A-B8D0-ADACE895756F}"/>
              </a:ext>
            </a:extLst>
          </p:cNvPr>
          <p:cNvSpPr txBox="1"/>
          <p:nvPr/>
        </p:nvSpPr>
        <p:spPr>
          <a:xfrm>
            <a:off x="10213146" y="1684770"/>
            <a:ext cx="154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feel guilty</a:t>
            </a:r>
            <a:endParaRPr lang="id-ID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359544-35AA-4D68-8197-1F9123B79A10}"/>
              </a:ext>
            </a:extLst>
          </p:cNvPr>
          <p:cNvSpPr txBox="1"/>
          <p:nvPr/>
        </p:nvSpPr>
        <p:spPr>
          <a:xfrm>
            <a:off x="10174837" y="2219032"/>
            <a:ext cx="154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feel guilty</a:t>
            </a:r>
            <a:endParaRPr lang="id-ID" dirty="0"/>
          </a:p>
        </p:txBody>
      </p:sp>
      <p:pic>
        <p:nvPicPr>
          <p:cNvPr id="6154" name="Picture 10" descr="Turn failure into success - Newspaper - DAWN.COM">
            <a:extLst>
              <a:ext uri="{FF2B5EF4-FFF2-40B4-BE49-F238E27FC236}">
                <a16:creationId xmlns:a16="http://schemas.microsoft.com/office/drawing/2014/main" id="{A9657E95-AA20-47A9-B695-AF6581D53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862" y="3570818"/>
            <a:ext cx="2899848" cy="298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13B347D-1025-4270-936A-2B1EA27AF105}"/>
              </a:ext>
            </a:extLst>
          </p:cNvPr>
          <p:cNvSpPr txBox="1"/>
          <p:nvPr/>
        </p:nvSpPr>
        <p:spPr>
          <a:xfrm>
            <a:off x="6046438" y="305740"/>
            <a:ext cx="4994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Forgive yourself if you suffer a willpower setback</a:t>
            </a:r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58" name="Picture 14" descr="Stickman (AndrewSilverman1's Version) | Joey Slikk's Error Wiki | Fandom">
            <a:extLst>
              <a:ext uri="{FF2B5EF4-FFF2-40B4-BE49-F238E27FC236}">
                <a16:creationId xmlns:a16="http://schemas.microsoft.com/office/drawing/2014/main" id="{6A3FF830-7877-4344-ACC5-A69AB0266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448" y="3268616"/>
            <a:ext cx="309562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DA76A00-685C-4844-9CCE-0CB366DDA260}"/>
              </a:ext>
            </a:extLst>
          </p:cNvPr>
          <p:cNvSpPr txBox="1"/>
          <p:nvPr/>
        </p:nvSpPr>
        <p:spPr>
          <a:xfrm>
            <a:off x="2143716" y="6527600"/>
            <a:ext cx="2725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your future self</a:t>
            </a:r>
            <a:endParaRPr lang="id-ID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0C1857-658B-4D53-9227-0281C320FE05}"/>
              </a:ext>
            </a:extLst>
          </p:cNvPr>
          <p:cNvSpPr txBox="1"/>
          <p:nvPr/>
        </p:nvSpPr>
        <p:spPr>
          <a:xfrm>
            <a:off x="5511065" y="3406975"/>
            <a:ext cx="8903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Predict a failure you may have</a:t>
            </a:r>
            <a:endParaRPr lang="id-ID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91EACA-52DA-4DF1-B0FA-338CF86D4B83}"/>
              </a:ext>
            </a:extLst>
          </p:cNvPr>
          <p:cNvSpPr txBox="1"/>
          <p:nvPr/>
        </p:nvSpPr>
        <p:spPr>
          <a:xfrm>
            <a:off x="5633560" y="5424854"/>
            <a:ext cx="767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 you fail?</a:t>
            </a:r>
            <a:endParaRPr lang="id-ID" dirty="0"/>
          </a:p>
        </p:txBody>
      </p:sp>
      <p:pic>
        <p:nvPicPr>
          <p:cNvPr id="24" name="Picture 12" descr="Lack Discipline? 5 tips for better self-control - Cass Dunn">
            <a:extLst>
              <a:ext uri="{FF2B5EF4-FFF2-40B4-BE49-F238E27FC236}">
                <a16:creationId xmlns:a16="http://schemas.microsoft.com/office/drawing/2014/main" id="{B50FE433-61A4-4605-84CE-535F4CF4C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168" y="3944219"/>
            <a:ext cx="4689540" cy="263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Text, chat or text message&#10;&#10;Description automatically generated">
            <a:extLst>
              <a:ext uri="{FF2B5EF4-FFF2-40B4-BE49-F238E27FC236}">
                <a16:creationId xmlns:a16="http://schemas.microsoft.com/office/drawing/2014/main" id="{D6B72F7C-8CA9-4B77-9F39-6589C626FAC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20" y="2865908"/>
            <a:ext cx="1773254" cy="3891508"/>
          </a:xfrm>
          <a:prstGeom prst="rect">
            <a:avLst/>
          </a:prstGeom>
        </p:spPr>
      </p:pic>
      <p:pic>
        <p:nvPicPr>
          <p:cNvPr id="3" name="Picture 10" descr="Sleeping at work. Way to go ! — States of Mind">
            <a:extLst>
              <a:ext uri="{FF2B5EF4-FFF2-40B4-BE49-F238E27FC236}">
                <a16:creationId xmlns:a16="http://schemas.microsoft.com/office/drawing/2014/main" id="{B3CCB17A-397F-4C89-A16B-F1A512D777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6" r="2563" b="1"/>
          <a:stretch/>
        </p:blipFill>
        <p:spPr bwMode="auto">
          <a:xfrm>
            <a:off x="249170" y="590940"/>
            <a:ext cx="3944061" cy="2714968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02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Water | Environmental issues | Environmental, social and governance issues  | Sustainability issues | PRI">
            <a:extLst>
              <a:ext uri="{FF2B5EF4-FFF2-40B4-BE49-F238E27FC236}">
                <a16:creationId xmlns:a16="http://schemas.microsoft.com/office/drawing/2014/main" id="{3DEAEF7C-13E0-4DD4-A358-1E7527677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25414FA1-2D4C-41DB-83DE-4F3E38C10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23904" y="0"/>
            <a:ext cx="768096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69" name="Picture 21" descr="Some people feel tired faster than others after performing a mentally strenuous task.">
            <a:extLst>
              <a:ext uri="{FF2B5EF4-FFF2-40B4-BE49-F238E27FC236}">
                <a16:creationId xmlns:a16="http://schemas.microsoft.com/office/drawing/2014/main" id="{74EE6A98-7853-4086-97F2-055826706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30" y="230818"/>
            <a:ext cx="3436440" cy="195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263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14448</TotalTime>
  <Words>339</Words>
  <Application>Microsoft Office PowerPoint</Application>
  <PresentationFormat>Widescreen</PresentationFormat>
  <Paragraphs>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Educational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</dc:title>
  <dc:creator>柏曼深</dc:creator>
  <cp:lastModifiedBy>柏曼深</cp:lastModifiedBy>
  <cp:revision>19</cp:revision>
  <dcterms:created xsi:type="dcterms:W3CDTF">2020-09-25T05:14:18Z</dcterms:created>
  <dcterms:modified xsi:type="dcterms:W3CDTF">2020-10-23T05:05:42Z</dcterms:modified>
</cp:coreProperties>
</file>